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0"/>
  </p:notesMasterIdLst>
  <p:sldIdLst>
    <p:sldId id="256" r:id="rId2"/>
    <p:sldId id="257" r:id="rId3"/>
    <p:sldId id="332" r:id="rId4"/>
    <p:sldId id="359" r:id="rId5"/>
    <p:sldId id="360" r:id="rId6"/>
    <p:sldId id="361" r:id="rId7"/>
    <p:sldId id="362" r:id="rId8"/>
    <p:sldId id="260" r:id="rId9"/>
    <p:sldId id="333" r:id="rId10"/>
    <p:sldId id="364" r:id="rId11"/>
    <p:sldId id="365" r:id="rId12"/>
    <p:sldId id="366" r:id="rId13"/>
    <p:sldId id="334" r:id="rId14"/>
    <p:sldId id="258" r:id="rId15"/>
    <p:sldId id="367" r:id="rId16"/>
    <p:sldId id="341" r:id="rId17"/>
    <p:sldId id="340" r:id="rId18"/>
    <p:sldId id="363" r:id="rId19"/>
    <p:sldId id="343" r:id="rId20"/>
    <p:sldId id="353" r:id="rId21"/>
    <p:sldId id="357" r:id="rId22"/>
    <p:sldId id="358" r:id="rId23"/>
    <p:sldId id="295" r:id="rId24"/>
    <p:sldId id="329" r:id="rId25"/>
    <p:sldId id="344" r:id="rId26"/>
    <p:sldId id="345" r:id="rId27"/>
    <p:sldId id="330" r:id="rId28"/>
    <p:sldId id="331" r:id="rId29"/>
    <p:sldId id="346" r:id="rId30"/>
    <p:sldId id="347" r:id="rId31"/>
    <p:sldId id="348" r:id="rId32"/>
    <p:sldId id="349" r:id="rId33"/>
    <p:sldId id="350" r:id="rId34"/>
    <p:sldId id="351" r:id="rId35"/>
    <p:sldId id="352" r:id="rId36"/>
    <p:sldId id="324" r:id="rId37"/>
    <p:sldId id="326" r:id="rId38"/>
    <p:sldId id="327"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461"/>
    <p:restoredTop sz="67944" autoAdjust="0"/>
  </p:normalViewPr>
  <p:slideViewPr>
    <p:cSldViewPr snapToGrid="0">
      <p:cViewPr varScale="1">
        <p:scale>
          <a:sx n="103" d="100"/>
          <a:sy n="103" d="100"/>
        </p:scale>
        <p:origin x="147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起源於中本聰的比特幣，因此區塊鏈就是作為比特幣的底層技術，是為一個「去中心化的分散式資料庫」，透過集體維護讓區塊鏈裡面的資料更可靠；區塊鏈技術依靠複雜的密碼學來加密資料，再透過巧妙的數學分散式演算法，解決了最讓人擔憂的安全信任問題，並</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透過分散式的方式達成數據儲存、交易驗證、訊息傳遞</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endPar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97191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隨著</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區塊鏈技術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不斷創新發展</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，除了常見的公有鏈以外，隨著應用場景的不同，更衍伸出適合企業、產業界使用的私有鏈與聯盟鏈。</a:t>
            </a:r>
            <a:r>
              <a:rPr lang="zh-TW" altLang="zh-TW" dirty="0">
                <a:effectLst/>
                <a:latin typeface="DengXian" panose="02010600030101010101" pitchFamily="2" charset="-122"/>
                <a:ea typeface="DengXian" panose="02010600030101010101" pitchFamily="2" charset="-122"/>
              </a:rPr>
              <a:t> </a:t>
            </a:r>
            <a:endParaRPr lang="en-US" altLang="zh-TW" dirty="0">
              <a:effectLst/>
              <a:latin typeface="DengXian" panose="02010600030101010101" pitchFamily="2" charset="-122"/>
              <a:ea typeface="DengXian" panose="02010600030101010101" pitchFamily="2" charset="-122"/>
            </a:endParaRP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公有鏈：任何人都可以訪問，發送、接收、驗證交易，並參與共識過程的區塊鏈。像是</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我們熟悉的</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比特幣、以太幣等。</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私有鏈：區塊鏈的權限被一定程度地進行了限制，須受到授權才能成為節點，並非任何人都能參與。例如摩根大通</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(JP Morgan)</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引領的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Quorum</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就是私有鏈的代表之一。</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聯盟鏈：聯盟鏈與私有鏈相似，區塊鏈的開放程度與權限也是有所限制的，而授權的節點通常為企業與企業間有合約的關係等。</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Hyperledger</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Fabric</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，以及</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R3 </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Corda</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皆是聯盟鏈的一種。</a:t>
            </a: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9943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區塊鏈上的交易是在於打包交易並出塊，通過驗證與確認交易是否有效，使交易順利完成，並讓區塊鏈中的所有節點進行更新、以及擁有相同的帳本內容，這樣打包交易並出塊的機制就是「挖礦」</a:t>
            </a:r>
            <a:r>
              <a:rPr lang="zh-TW" altLang="zh-TW" dirty="0">
                <a:effectLst/>
                <a:latin typeface="DengXian" panose="02010600030101010101" pitchFamily="2" charset="-122"/>
                <a:ea typeface="DengXian" panose="02010600030101010101" pitchFamily="2" charset="-122"/>
              </a:rPr>
              <a:t> </a:t>
            </a:r>
            <a:r>
              <a:rPr lang="zh-TW" altLang="en-US" dirty="0">
                <a:effectLst/>
                <a:latin typeface="DengXian" panose="02010600030101010101" pitchFamily="2" charset="-122"/>
                <a:ea typeface="DengXian" panose="02010600030101010101" pitchFamily="2" charset="-122"/>
              </a:rPr>
              <a:t>。</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在</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以太坊主網當中，每個區塊都有</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既定</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的大小限制</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(Block Gas Limit)</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。交易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所花費的燃料</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會依據交易的內容而有所不同，不同的操作</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也</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會產生不同的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成本，若是交易需花費的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太高或是超出區塊鏈所設定的大小限制，則可能發生交易無法打包至區塊中，而滯留在交易池</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(Transaction Pool)</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的狀況。</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lvl="0" indent="0">
              <a:buNone/>
            </a:pP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區塊鏈上的交易是在於打包交易並出塊，通過驗證與確認交易是否有效，使交易順利完成，並讓區塊鏈中的所有節點進行更新、以及擁有相同的帳本內容，這樣打包交易並出塊的機制就是「挖礦」。在以太坊區塊鏈中，</a:t>
            </a:r>
            <a:r>
              <a:rPr lang="en-US" altLang="zh-TW" sz="1100" b="0" i="0" u="none" strike="noStrike" cap="none" baseline="0" dirty="0">
                <a:solidFill>
                  <a:srgbClr val="000000"/>
                </a:solidFill>
                <a:latin typeface="Arial"/>
                <a:ea typeface="Arial"/>
                <a:cs typeface="Arial"/>
                <a:sym typeface="Arial"/>
              </a:rPr>
              <a:t>Ether(ETH)</a:t>
            </a:r>
            <a:r>
              <a:rPr lang="zh-TW" altLang="en-US" sz="1100" b="0" i="0" u="none" strike="noStrike" cap="none" baseline="0" dirty="0">
                <a:solidFill>
                  <a:srgbClr val="000000"/>
                </a:solidFill>
                <a:latin typeface="Arial"/>
                <a:ea typeface="Arial"/>
                <a:cs typeface="Arial"/>
                <a:sym typeface="Arial"/>
              </a:rPr>
              <a:t>是其中的燃料，在區塊鏈上進行交易時，必須經由礦工運算打包後上鏈，使用者必須支付礦工該交易的手續費，其交易手續費是以</a:t>
            </a:r>
            <a:r>
              <a:rPr lang="en-US" altLang="zh-TW" sz="1100" b="0" i="0" u="none" strike="noStrike" cap="none" baseline="0" dirty="0">
                <a:solidFill>
                  <a:srgbClr val="000000"/>
                </a:solidFill>
                <a:latin typeface="Arial"/>
                <a:ea typeface="Arial"/>
                <a:cs typeface="Arial"/>
                <a:sym typeface="Arial"/>
              </a:rPr>
              <a:t>Gas </a:t>
            </a:r>
            <a:r>
              <a:rPr lang="zh-TW" altLang="en-US" sz="1100" b="0" i="0" u="none" strike="noStrike" cap="none" baseline="0" dirty="0">
                <a:solidFill>
                  <a:srgbClr val="000000"/>
                </a:solidFill>
                <a:latin typeface="Arial"/>
                <a:ea typeface="Arial"/>
                <a:cs typeface="Arial"/>
                <a:sym typeface="Arial"/>
              </a:rPr>
              <a:t>計算，並以</a:t>
            </a:r>
            <a:r>
              <a:rPr lang="en-US" altLang="zh-TW" sz="1100" b="0" i="0" u="none" strike="noStrike" cap="none" baseline="0" dirty="0">
                <a:solidFill>
                  <a:srgbClr val="000000"/>
                </a:solidFill>
                <a:latin typeface="Arial"/>
                <a:ea typeface="Arial"/>
                <a:cs typeface="Arial"/>
                <a:sym typeface="Arial"/>
              </a:rPr>
              <a:t>Ether </a:t>
            </a:r>
            <a:r>
              <a:rPr lang="zh-TW" altLang="en-US" sz="1100" b="0" i="0" u="none" strike="noStrike" cap="none" baseline="0" dirty="0">
                <a:solidFill>
                  <a:srgbClr val="000000"/>
                </a:solidFill>
                <a:latin typeface="Arial"/>
                <a:ea typeface="Arial"/>
                <a:cs typeface="Arial"/>
                <a:sym typeface="Arial"/>
              </a:rPr>
              <a:t>支付。</a:t>
            </a:r>
          </a:p>
          <a:p>
            <a:pPr marL="158750" indent="0">
              <a:buNone/>
            </a:pPr>
            <a:r>
              <a:rPr lang="zh-TW" altLang="en-US" sz="1100" b="0" i="0" u="none" strike="noStrike" cap="none" baseline="0" dirty="0">
                <a:solidFill>
                  <a:srgbClr val="000000"/>
                </a:solidFill>
                <a:latin typeface="Arial"/>
                <a:ea typeface="Arial"/>
                <a:cs typeface="Arial"/>
                <a:sym typeface="Arial"/>
              </a:rPr>
              <a:t>以太坊主網當中，每個區塊都有</a:t>
            </a:r>
            <a:r>
              <a:rPr lang="en-US" altLang="zh-TW" sz="1100" b="0" i="0" u="none" strike="noStrike" cap="none" baseline="0" dirty="0">
                <a:solidFill>
                  <a:srgbClr val="000000"/>
                </a:solidFill>
                <a:latin typeface="Arial"/>
                <a:ea typeface="Arial"/>
                <a:cs typeface="Arial"/>
                <a:sym typeface="Arial"/>
              </a:rPr>
              <a:t>800M </a:t>
            </a:r>
            <a:r>
              <a:rPr lang="zh-TW" altLang="en-US" sz="1100" b="0" i="0" u="none" strike="noStrike" cap="none" baseline="0" dirty="0">
                <a:solidFill>
                  <a:srgbClr val="000000"/>
                </a:solidFill>
                <a:latin typeface="Arial"/>
                <a:ea typeface="Arial"/>
                <a:cs typeface="Arial"/>
                <a:sym typeface="Arial"/>
              </a:rPr>
              <a:t>的大小限制</a:t>
            </a:r>
            <a:r>
              <a:rPr lang="en-US" altLang="zh-TW" sz="1100" b="0" i="0" u="none" strike="noStrike" cap="none" baseline="0" dirty="0">
                <a:solidFill>
                  <a:srgbClr val="000000"/>
                </a:solidFill>
                <a:latin typeface="Arial"/>
                <a:ea typeface="Arial"/>
                <a:cs typeface="Arial"/>
                <a:sym typeface="Arial"/>
              </a:rPr>
              <a:t>(Block Gas Limit)</a:t>
            </a:r>
            <a:r>
              <a:rPr lang="zh-TW" altLang="en-US" sz="1100" b="0" i="0" u="none" strike="noStrike" cap="none" baseline="0" dirty="0">
                <a:solidFill>
                  <a:srgbClr val="000000"/>
                </a:solidFill>
                <a:latin typeface="Arial"/>
                <a:ea typeface="Arial"/>
                <a:cs typeface="Arial"/>
                <a:sym typeface="Arial"/>
              </a:rPr>
              <a:t>，一般而言一個區塊約可以容納</a:t>
            </a:r>
            <a:r>
              <a:rPr lang="en-US" altLang="zh-TW" sz="1100" b="0" i="0" u="none" strike="noStrike" cap="none" baseline="0" dirty="0">
                <a:solidFill>
                  <a:srgbClr val="000000"/>
                </a:solidFill>
                <a:latin typeface="Arial"/>
                <a:ea typeface="Arial"/>
                <a:cs typeface="Arial"/>
                <a:sym typeface="Arial"/>
              </a:rPr>
              <a:t>380 </a:t>
            </a:r>
            <a:r>
              <a:rPr lang="zh-TW" altLang="en-US" sz="1100" b="0" i="0" u="none" strike="noStrike" cap="none" baseline="0" dirty="0">
                <a:solidFill>
                  <a:srgbClr val="000000"/>
                </a:solidFill>
                <a:latin typeface="Arial"/>
                <a:ea typeface="Arial"/>
                <a:cs typeface="Arial"/>
                <a:sym typeface="Arial"/>
              </a:rPr>
              <a:t>筆交易。交易的大小則會依據交易的內容而有所不同，若是交易需花費的</a:t>
            </a:r>
            <a:r>
              <a:rPr lang="en-US" altLang="zh-TW" sz="1100" b="0" i="0" u="none" strike="noStrike" cap="none" baseline="0" dirty="0">
                <a:solidFill>
                  <a:srgbClr val="000000"/>
                </a:solidFill>
                <a:latin typeface="Arial"/>
                <a:ea typeface="Arial"/>
                <a:cs typeface="Arial"/>
                <a:sym typeface="Arial"/>
              </a:rPr>
              <a:t>Gas</a:t>
            </a:r>
            <a:r>
              <a:rPr lang="zh-TW" altLang="en-US" sz="1100" b="0" i="0" u="none" strike="noStrike" cap="none" baseline="0" dirty="0">
                <a:solidFill>
                  <a:srgbClr val="000000"/>
                </a:solidFill>
                <a:latin typeface="Arial"/>
                <a:ea typeface="Arial"/>
                <a:cs typeface="Arial"/>
                <a:sym typeface="Arial"/>
              </a:rPr>
              <a:t>大過於區塊鏈所設定的的大小限制，則可能發生交易無法打包至區塊中，而滯留在交易池</a:t>
            </a:r>
            <a:r>
              <a:rPr lang="en-US" altLang="zh-TW" sz="1100" b="0" i="0" u="none" strike="noStrike" cap="none" baseline="0" dirty="0">
                <a:solidFill>
                  <a:srgbClr val="000000"/>
                </a:solidFill>
                <a:latin typeface="Arial"/>
                <a:ea typeface="Arial"/>
                <a:cs typeface="Arial"/>
                <a:sym typeface="Arial"/>
              </a:rPr>
              <a:t>(Transaction Pool)</a:t>
            </a:r>
            <a:r>
              <a:rPr lang="zh-TW" altLang="en-US" sz="1100" b="0" i="0" u="none" strike="noStrike" cap="none" baseline="0" dirty="0">
                <a:solidFill>
                  <a:srgbClr val="000000"/>
                </a:solidFill>
                <a:latin typeface="Arial"/>
                <a:ea typeface="Arial"/>
                <a:cs typeface="Arial"/>
                <a:sym typeface="Arial"/>
              </a:rPr>
              <a:t>的狀況。</a:t>
            </a:r>
            <a:endPar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850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智能合約是區塊鏈中一種制訂合約時所使用的特殊協議，主要用於提供驗證及執行智能合約內所訂定的條件。智能合約中內含了程式碼函式，亦能與其他合約進行互動、做決策、儲存資料及傳送以太幣等功能。</a:t>
            </a: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一、安全性高：智能合約經過加密並儲存於區塊鏈節點上，因此能夠確定在未經許可的情況下不會有更改、遺失的狀況。</a:t>
            </a:r>
          </a:p>
          <a:p>
            <a:pPr fontAlgn="base"/>
            <a:r>
              <a:rPr lang="zh-TW" altLang="en-US" sz="1100" b="0" i="0" u="none" strike="noStrike" cap="none" dirty="0">
                <a:solidFill>
                  <a:srgbClr val="000000"/>
                </a:solidFill>
                <a:effectLst/>
                <a:latin typeface="Arial"/>
                <a:ea typeface="Arial"/>
                <a:cs typeface="Arial"/>
                <a:sym typeface="Arial"/>
              </a:rPr>
              <a:t>二、交易效率高：智能合約的流程幾乎為自動化，讓交易效率提高，許多中介都可能會被淘汰。</a:t>
            </a:r>
          </a:p>
          <a:p>
            <a:pPr fontAlgn="base"/>
            <a:r>
              <a:rPr lang="zh-TW" altLang="en-US" sz="1100" b="0" i="0" u="none" strike="noStrike" cap="none" dirty="0">
                <a:solidFill>
                  <a:srgbClr val="000000"/>
                </a:solidFill>
                <a:effectLst/>
                <a:latin typeface="Arial"/>
                <a:ea typeface="Arial"/>
                <a:cs typeface="Arial"/>
                <a:sym typeface="Arial"/>
              </a:rPr>
              <a:t>三、可客制化：現在存有的智能合約種類多樣，並能依照客戶需求進行修改。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99036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修改主網外使用者在使用貨幣交易</a:t>
            </a:r>
            <a:endParaRPr lang="en-US" altLang="zh-TW" dirty="0"/>
          </a:p>
          <a:p>
            <a:pPr marL="0" lvl="0" indent="0" algn="l" rtl="0">
              <a:spcBef>
                <a:spcPts val="0"/>
              </a:spcBef>
              <a:spcAft>
                <a:spcPts val="0"/>
              </a:spcAft>
              <a:buNone/>
            </a:pPr>
            <a:r>
              <a:rPr lang="en-US" dirty="0"/>
              <a:t>Timer</a:t>
            </a:r>
            <a:r>
              <a:rPr lang="zh-TW" altLang="en-US" dirty="0"/>
              <a:t>加上 </a:t>
            </a:r>
            <a:r>
              <a:rPr lang="en-US" altLang="zh-TW" dirty="0"/>
              <a:t>8s</a:t>
            </a:r>
          </a:p>
          <a:p>
            <a:pPr marL="0" lvl="0" indent="0" algn="l" rtl="0">
              <a:spcBef>
                <a:spcPts val="0"/>
              </a:spcBef>
              <a:spcAft>
                <a:spcPts val="0"/>
              </a:spcAft>
              <a:buNone/>
            </a:pPr>
            <a:r>
              <a:rPr lang="zh-TW" altLang="en-US" dirty="0"/>
              <a:t>右邊改為雙箭頭 </a:t>
            </a:r>
            <a:r>
              <a:rPr lang="en-US" altLang="zh-TW" dirty="0"/>
              <a:t>QUERY</a:t>
            </a:r>
            <a:endParaRPr lang="en-US" dirty="0"/>
          </a:p>
        </p:txBody>
      </p:sp>
    </p:spTree>
    <p:extLst>
      <p:ext uri="{BB962C8B-B14F-4D97-AF65-F5344CB8AC3E}">
        <p14:creationId xmlns:p14="http://schemas.microsoft.com/office/powerpoint/2010/main" val="199621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p:txBody>
      </p:sp>
    </p:spTree>
    <p:extLst>
      <p:ext uri="{BB962C8B-B14F-4D97-AF65-F5344CB8AC3E}">
        <p14:creationId xmlns:p14="http://schemas.microsoft.com/office/powerpoint/2010/main" val="99286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50286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但是於區塊鏈搜索資料不易，所以我們提供本研究之服務，解決區塊鏈搜索的困難性，並追蹤數位貨幣在區塊鏈上的資料流通與貨幣流向，同時也提供範圍查詢的功能，讓使用者可以更便利地取得交易資料，因此數位貨幣的交易記錄與查詢成為當前刻不容緩的議題。</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在藉由</a:t>
            </a:r>
            <a:r>
              <a:rPr lang="en-US" altLang="zh-TW" dirty="0" err="1" smtClean="0"/>
              <a:t>Oraclize</a:t>
            </a:r>
            <a:r>
              <a:rPr lang="en-US" altLang="zh-TW" dirty="0" smtClean="0"/>
              <a:t>(Provable)</a:t>
            </a:r>
            <a:r>
              <a:rPr lang="zh-TW" altLang="en-US" dirty="0" smtClean="0"/>
              <a:t>服務取得的歷史交易，是由區塊高度依序存取得之，所以於智能合約中所儲存的所有皆是透過區塊高度去排序過的資料集，，我們更透過</a:t>
            </a:r>
            <a:r>
              <a:rPr lang="en-US" altLang="zh-TW" dirty="0" smtClean="0"/>
              <a:t>Binary</a:t>
            </a:r>
            <a:r>
              <a:rPr lang="zh-TW" altLang="en-US" dirty="0" smtClean="0"/>
              <a:t> </a:t>
            </a:r>
            <a:r>
              <a:rPr lang="en-US" altLang="zh-TW" dirty="0" smtClean="0"/>
              <a:t>Search</a:t>
            </a:r>
            <a:r>
              <a:rPr lang="zh-TW" altLang="en-US" smtClean="0"/>
              <a:t>的方式，更快速的取得欲查詢的交易內容</a:t>
            </a:r>
            <a:endParaRPr lang="zh-TW" altLang="en-US" dirty="0"/>
          </a:p>
        </p:txBody>
      </p:sp>
    </p:spTree>
    <p:extLst>
      <p:ext uri="{BB962C8B-B14F-4D97-AF65-F5344CB8AC3E}">
        <p14:creationId xmlns:p14="http://schemas.microsoft.com/office/powerpoint/2010/main" val="299667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網頁實際畫面如下，有註冊欲追蹤之數位貨幣的按鈕，以及查詢已註冊之數位貨幣的歷史交易的按鈕</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以下為註冊主頁，使用者可以註冊其數位貨幣；亦或是針對已註冊的貨幣修改其代幣資訊</a:t>
            </a:r>
            <a:endParaRPr dirty="0"/>
          </a:p>
        </p:txBody>
      </p:sp>
    </p:spTree>
    <p:extLst>
      <p:ext uri="{BB962C8B-B14F-4D97-AF65-F5344CB8AC3E}">
        <p14:creationId xmlns:p14="http://schemas.microsoft.com/office/powerpoint/2010/main" val="40709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左圖為註冊代幣之頁面，使用者需輸入於以太坊主網上之數位代幣的合約位址進行註冊。</a:t>
            </a:r>
            <a:endParaRPr lang="en-US" altLang="zh-TW" dirty="0"/>
          </a:p>
          <a:p>
            <a:pPr marL="0" lvl="0" indent="0" algn="l" rtl="0">
              <a:spcBef>
                <a:spcPts val="0"/>
              </a:spcBef>
              <a:spcAft>
                <a:spcPts val="0"/>
              </a:spcAft>
              <a:buNone/>
            </a:pPr>
            <a:r>
              <a:rPr lang="zh-TW" altLang="en-US" dirty="0"/>
              <a:t>右圖為註冊成功之畫面</a:t>
            </a:r>
            <a:endParaRPr dirty="0"/>
          </a:p>
        </p:txBody>
      </p:sp>
    </p:spTree>
    <p:extLst>
      <p:ext uri="{BB962C8B-B14F-4D97-AF65-F5344CB8AC3E}">
        <p14:creationId xmlns:p14="http://schemas.microsoft.com/office/powerpoint/2010/main" val="1885466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此圖為修改代幣資訊的頁面，使用者可以修改已註冊代幣之名稱與單位</a:t>
            </a:r>
            <a:endParaRPr dirty="0"/>
          </a:p>
        </p:txBody>
      </p:sp>
    </p:spTree>
    <p:extLst>
      <p:ext uri="{BB962C8B-B14F-4D97-AF65-F5344CB8AC3E}">
        <p14:creationId xmlns:p14="http://schemas.microsoft.com/office/powerpoint/2010/main" val="2226837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此圖為查詢交易之頁面</a:t>
            </a:r>
            <a:endParaRPr dirty="0"/>
          </a:p>
        </p:txBody>
      </p:sp>
    </p:spTree>
    <p:extLst>
      <p:ext uri="{BB962C8B-B14F-4D97-AF65-F5344CB8AC3E}">
        <p14:creationId xmlns:p14="http://schemas.microsoft.com/office/powerpoint/2010/main" val="3171977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使用者可以透過左邊之按鈕查看該代幣之所有交易</a:t>
            </a:r>
            <a:endParaRPr dirty="0"/>
          </a:p>
        </p:txBody>
      </p:sp>
    </p:spTree>
    <p:extLst>
      <p:ext uri="{BB962C8B-B14F-4D97-AF65-F5344CB8AC3E}">
        <p14:creationId xmlns:p14="http://schemas.microsoft.com/office/powerpoint/2010/main" val="2161116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再者可將滑鼠游標移到該筆交易，即可查看更詳細的交易內容</a:t>
            </a:r>
            <a:endParaRPr dirty="0"/>
          </a:p>
        </p:txBody>
      </p:sp>
    </p:spTree>
    <p:extLst>
      <p:ext uri="{BB962C8B-B14F-4D97-AF65-F5344CB8AC3E}">
        <p14:creationId xmlns:p14="http://schemas.microsoft.com/office/powerpoint/2010/main" val="375077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以下是與本議題相關的技術與文獻</a:t>
            </a:r>
          </a:p>
        </p:txBody>
      </p:sp>
    </p:spTree>
    <p:extLst>
      <p:ext uri="{BB962C8B-B14F-4D97-AF65-F5344CB8AC3E}">
        <p14:creationId xmlns:p14="http://schemas.microsoft.com/office/powerpoint/2010/main" val="1014065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使用者也能透過日期範圍搜尋交易</a:t>
            </a:r>
            <a:endParaRPr dirty="0"/>
          </a:p>
        </p:txBody>
      </p:sp>
    </p:spTree>
    <p:extLst>
      <p:ext uri="{BB962C8B-B14F-4D97-AF65-F5344CB8AC3E}">
        <p14:creationId xmlns:p14="http://schemas.microsoft.com/office/powerpoint/2010/main" val="653398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3703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使用者也能透過區塊範圍搜尋交易</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86981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0826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甚至是針對發送方或是接收方的位址進行查詢</a:t>
            </a:r>
            <a:endParaRPr dirty="0"/>
          </a:p>
        </p:txBody>
      </p:sp>
    </p:spTree>
    <p:extLst>
      <p:ext uri="{BB962C8B-B14F-4D97-AF65-F5344CB8AC3E}">
        <p14:creationId xmlns:p14="http://schemas.microsoft.com/office/powerpoint/2010/main" val="2438412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639080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p>
        </p:txBody>
      </p:sp>
    </p:spTree>
    <p:extLst>
      <p:ext uri="{BB962C8B-B14F-4D97-AF65-F5344CB8AC3E}">
        <p14:creationId xmlns:p14="http://schemas.microsoft.com/office/powerpoint/2010/main" val="64920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為改善現有技術與參考文獻的缺點，本研究設計一去中心化數位貨幣交易紀錄與查詢服務</a:t>
            </a:r>
          </a:p>
        </p:txBody>
      </p:sp>
    </p:spTree>
    <p:extLst>
      <p:ext uri="{BB962C8B-B14F-4D97-AF65-F5344CB8AC3E}">
        <p14:creationId xmlns:p14="http://schemas.microsoft.com/office/powerpoint/2010/main" val="2945922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依研究主題的領域先介紹區塊鏈，接著針對智能合約與跨鏈技術</a:t>
            </a:r>
            <a:r>
              <a:rPr lang="en-US" altLang="zh-TW" dirty="0"/>
              <a:t> - </a:t>
            </a:r>
            <a:r>
              <a:rPr lang="en-US" altLang="zh-TW" dirty="0" err="1"/>
              <a:t>Oraclize</a:t>
            </a:r>
            <a:r>
              <a:rPr lang="en-US" altLang="zh-TW" dirty="0"/>
              <a:t>(Provable)</a:t>
            </a:r>
            <a:r>
              <a:rPr lang="zh-TW" altLang="en-US" dirty="0"/>
              <a:t>服務進行說明</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dirty="0">
                <a:effectLst/>
                <a:latin typeface="DengXian" panose="02010600030101010101" pitchFamily="2" charset="-122"/>
                <a:ea typeface="DengXian" panose="02010600030101010101" pitchFamily="2" charset="-122"/>
              </a:rPr>
              <a:t>以下我將透過這三點來簡介說明區塊鏈</a:t>
            </a: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625669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去中心化的分散式資料庫</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多節點共同維護帳本，達到安全、可信任、不得任意竄改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用於數據儲存、驗證交易、傳遞訊息等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71432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公有鏈：任何人都可以訪問，發送、接收、驗證交易，並參與共識過程的區塊鏈</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私有鏈：區塊鏈的權限被一定程度地限制，須得到授權才能成為節點，並非任何人都能參與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聯盟鏈</a:t>
            </a:r>
            <a:r>
              <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與私有鏈相似，其授權節點通常為企業與企業間有合約的關係等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90242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Gas</a:t>
            </a: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 Gas Limit</a:t>
            </a: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19533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8142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見證人</a:t>
            </a:r>
            <a:r>
              <a:rPr lang="en-US" altLang="zh-TW" sz="2000" dirty="0">
                <a:solidFill>
                  <a:schemeClr val="tx1"/>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：中心化的機制，完全信任由見證人傳遞的資料正確性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00C56230-C2A3-2345-802A-1E643191D5BC}"/>
              </a:ext>
            </a:extLst>
          </p:cNvPr>
          <p:cNvPicPr>
            <a:picLocks noChangeAspect="1"/>
          </p:cNvPicPr>
          <p:nvPr/>
        </p:nvPicPr>
        <p:blipFill>
          <a:blip r:embed="rId4"/>
          <a:stretch>
            <a:fillRect/>
          </a:stretch>
        </p:blipFill>
        <p:spPr>
          <a:xfrm>
            <a:off x="1543665" y="3201015"/>
            <a:ext cx="1942485" cy="1942485"/>
          </a:xfrm>
          <a:prstGeom prst="rect">
            <a:avLst/>
          </a:prstGeom>
        </p:spPr>
      </p:pic>
      <p:pic>
        <p:nvPicPr>
          <p:cNvPr id="6" name="圖片 5">
            <a:extLst>
              <a:ext uri="{FF2B5EF4-FFF2-40B4-BE49-F238E27FC236}">
                <a16:creationId xmlns:a16="http://schemas.microsoft.com/office/drawing/2014/main" id="{D654D3D8-BAB5-AA4E-B0E2-237AFFA30AB7}"/>
              </a:ext>
            </a:extLst>
          </p:cNvPr>
          <p:cNvPicPr>
            <a:picLocks noChangeAspect="1"/>
          </p:cNvPicPr>
          <p:nvPr/>
        </p:nvPicPr>
        <p:blipFill>
          <a:blip r:embed="rId5"/>
          <a:stretch>
            <a:fillRect/>
          </a:stretch>
        </p:blipFill>
        <p:spPr>
          <a:xfrm>
            <a:off x="5654529" y="2860675"/>
            <a:ext cx="2571750"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取得鏈外資訊</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7" name="圖片 6">
            <a:extLst>
              <a:ext uri="{FF2B5EF4-FFF2-40B4-BE49-F238E27FC236}">
                <a16:creationId xmlns:a16="http://schemas.microsoft.com/office/drawing/2014/main" id="{057694A2-58B1-0448-9981-E05579DC02E9}"/>
              </a:ext>
            </a:extLst>
          </p:cNvPr>
          <p:cNvPicPr>
            <a:picLocks noChangeAspect="1"/>
          </p:cNvPicPr>
          <p:nvPr/>
        </p:nvPicPr>
        <p:blipFill>
          <a:blip r:embed="rId4"/>
          <a:stretch>
            <a:fillRect/>
          </a:stretch>
        </p:blipFill>
        <p:spPr>
          <a:xfrm>
            <a:off x="762000" y="2526990"/>
            <a:ext cx="7620000" cy="2540000"/>
          </a:xfrm>
          <a:prstGeom prst="rect">
            <a:avLst/>
          </a:prstGeom>
        </p:spPr>
      </p:pic>
    </p:spTree>
    <p:extLst>
      <p:ext uri="{BB962C8B-B14F-4D97-AF65-F5344CB8AC3E}">
        <p14:creationId xmlns:p14="http://schemas.microsoft.com/office/powerpoint/2010/main" val="289213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系統實作</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系統架構、使用者網頁架構圖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智能合約與</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交易明細剖析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資料格式處理</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實際畫面</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8311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3"/>
        <p:cNvGrpSpPr/>
        <p:nvPr/>
      </p:nvGrpSpPr>
      <p:grpSpPr>
        <a:xfrm>
          <a:off x="0" y="0"/>
          <a:ext cx="0" cy="0"/>
          <a:chOff x="0" y="0"/>
          <a:chExt cx="0" cy="0"/>
        </a:xfrm>
      </p:grpSpPr>
      <p:grpSp>
        <p:nvGrpSpPr>
          <p:cNvPr id="104" name="群組 103">
            <a:extLst>
              <a:ext uri="{FF2B5EF4-FFF2-40B4-BE49-F238E27FC236}">
                <a16:creationId xmlns:a16="http://schemas.microsoft.com/office/drawing/2014/main" id="{F998C2A1-06C1-2644-8A76-46D4649A3092}"/>
              </a:ext>
            </a:extLst>
          </p:cNvPr>
          <p:cNvGrpSpPr/>
          <p:nvPr/>
        </p:nvGrpSpPr>
        <p:grpSpPr>
          <a:xfrm>
            <a:off x="365065" y="0"/>
            <a:ext cx="8413870" cy="5143500"/>
            <a:chOff x="365065" y="0"/>
            <a:chExt cx="8413870" cy="5143500"/>
          </a:xfrm>
        </p:grpSpPr>
        <p:grpSp>
          <p:nvGrpSpPr>
            <p:cNvPr id="23" name="群組 22">
              <a:extLst>
                <a:ext uri="{FF2B5EF4-FFF2-40B4-BE49-F238E27FC236}">
                  <a16:creationId xmlns:a16="http://schemas.microsoft.com/office/drawing/2014/main" id="{BA0D1F4D-07C4-454D-8870-E4E9956AF0A3}"/>
                </a:ext>
              </a:extLst>
            </p:cNvPr>
            <p:cNvGrpSpPr/>
            <p:nvPr/>
          </p:nvGrpSpPr>
          <p:grpSpPr>
            <a:xfrm>
              <a:off x="6310411" y="3474207"/>
              <a:ext cx="2468524" cy="1669293"/>
              <a:chOff x="3337737" y="2571750"/>
              <a:chExt cx="2468524" cy="1669293"/>
            </a:xfrm>
          </p:grpSpPr>
          <p:grpSp>
            <p:nvGrpSpPr>
              <p:cNvPr id="21" name="群組 20">
                <a:extLst>
                  <a:ext uri="{FF2B5EF4-FFF2-40B4-BE49-F238E27FC236}">
                    <a16:creationId xmlns:a16="http://schemas.microsoft.com/office/drawing/2014/main" id="{A9D3861D-0860-D343-9921-64B6459923B4}"/>
                  </a:ext>
                </a:extLst>
              </p:cNvPr>
              <p:cNvGrpSpPr/>
              <p:nvPr/>
            </p:nvGrpSpPr>
            <p:grpSpPr>
              <a:xfrm>
                <a:off x="3950819" y="2571750"/>
                <a:ext cx="1242361" cy="1312657"/>
                <a:chOff x="3950819" y="2571750"/>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3"/>
                <a:stretch>
                  <a:fillRect/>
                </a:stretch>
              </p:blipFill>
              <p:spPr>
                <a:xfrm>
                  <a:off x="4519300" y="2659648"/>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3"/>
                <a:stretch>
                  <a:fillRect/>
                </a:stretch>
              </p:blipFill>
              <p:spPr>
                <a:xfrm>
                  <a:off x="4068609" y="2739350"/>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3"/>
                <a:stretch>
                  <a:fillRect/>
                </a:stretch>
              </p:blipFill>
              <p:spPr>
                <a:xfrm>
                  <a:off x="4325638" y="3033214"/>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3"/>
                <a:stretch>
                  <a:fillRect/>
                </a:stretch>
              </p:blipFill>
              <p:spPr>
                <a:xfrm>
                  <a:off x="4761713" y="3048472"/>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3"/>
                <a:stretch>
                  <a:fillRect/>
                </a:stretch>
              </p:blipFill>
              <p:spPr>
                <a:xfrm>
                  <a:off x="4514632" y="3406780"/>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3"/>
                <a:stretch>
                  <a:fillRect/>
                </a:stretch>
              </p:blipFill>
              <p:spPr>
                <a:xfrm>
                  <a:off x="4079277" y="3337172"/>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3950819" y="2571750"/>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3337737" y="3902489"/>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35" name="群組 34">
              <a:extLst>
                <a:ext uri="{FF2B5EF4-FFF2-40B4-BE49-F238E27FC236}">
                  <a16:creationId xmlns:a16="http://schemas.microsoft.com/office/drawing/2014/main" id="{DCF6AF1F-DE77-6141-B31D-B967D148D234}"/>
                </a:ext>
              </a:extLst>
            </p:cNvPr>
            <p:cNvGrpSpPr/>
            <p:nvPr/>
          </p:nvGrpSpPr>
          <p:grpSpPr>
            <a:xfrm>
              <a:off x="2348581" y="66477"/>
              <a:ext cx="2468524" cy="1625369"/>
              <a:chOff x="3128121" y="237166"/>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3756689" y="237166"/>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3128121" y="1523981"/>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4"/>
              <a:stretch>
                <a:fillRect/>
              </a:stretch>
            </p:blipFill>
            <p:spPr>
              <a:xfrm>
                <a:off x="4346372" y="346448"/>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4"/>
              <a:stretch>
                <a:fillRect/>
              </a:stretch>
            </p:blipFill>
            <p:spPr>
              <a:xfrm>
                <a:off x="3836851" y="457024"/>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4"/>
              <a:stretch>
                <a:fillRect/>
              </a:stretch>
            </p:blipFill>
            <p:spPr>
              <a:xfrm>
                <a:off x="4157183" y="674023"/>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4"/>
              <a:stretch>
                <a:fillRect/>
              </a:stretch>
            </p:blipFill>
            <p:spPr>
              <a:xfrm>
                <a:off x="4589006" y="748511"/>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4"/>
              <a:stretch>
                <a:fillRect/>
              </a:stretch>
            </p:blipFill>
            <p:spPr>
              <a:xfrm>
                <a:off x="3927591" y="984797"/>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4"/>
              <a:stretch>
                <a:fillRect/>
              </a:stretch>
            </p:blipFill>
            <p:spPr>
              <a:xfrm>
                <a:off x="4338703" y="1062110"/>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5"/>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a:extLst>
                <a:ext uri="{FF2B5EF4-FFF2-40B4-BE49-F238E27FC236}">
                  <a16:creationId xmlns:a16="http://schemas.microsoft.com/office/drawing/2014/main" id="{ADD4777A-BE42-BD4E-9383-D3254CAA7775}"/>
                </a:ext>
              </a:extLst>
            </p:cNvPr>
            <p:cNvGrpSpPr/>
            <p:nvPr/>
          </p:nvGrpSpPr>
          <p:grpSpPr>
            <a:xfrm>
              <a:off x="4903476" y="3530631"/>
              <a:ext cx="1640193" cy="1612869"/>
              <a:chOff x="3672625" y="3327883"/>
              <a:chExt cx="1640193" cy="1612869"/>
            </a:xfrm>
          </p:grpSpPr>
          <p:grpSp>
            <p:nvGrpSpPr>
              <p:cNvPr id="79" name="群組 78">
                <a:extLst>
                  <a:ext uri="{FF2B5EF4-FFF2-40B4-BE49-F238E27FC236}">
                    <a16:creationId xmlns:a16="http://schemas.microsoft.com/office/drawing/2014/main" id="{4320CB96-C285-3F43-9651-0A27C96C36C4}"/>
                  </a:ext>
                </a:extLst>
              </p:cNvPr>
              <p:cNvGrpSpPr/>
              <p:nvPr/>
            </p:nvGrpSpPr>
            <p:grpSpPr>
              <a:xfrm>
                <a:off x="3930969" y="3327883"/>
                <a:ext cx="1109180" cy="1156752"/>
                <a:chOff x="5749360" y="3223183"/>
                <a:chExt cx="1312657" cy="1343018"/>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6"/>
                <a:stretch>
                  <a:fillRect/>
                </a:stretch>
              </p:blipFill>
              <p:spPr>
                <a:xfrm>
                  <a:off x="5880393" y="3950928"/>
                  <a:ext cx="610044" cy="615273"/>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7"/>
                <a:stretch>
                  <a:fillRect/>
                </a:stretch>
              </p:blipFill>
              <p:spPr>
                <a:xfrm>
                  <a:off x="5749360" y="3223183"/>
                  <a:ext cx="1312657" cy="1312657"/>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3672625" y="4417532"/>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0" name="群組 29">
              <a:extLst>
                <a:ext uri="{FF2B5EF4-FFF2-40B4-BE49-F238E27FC236}">
                  <a16:creationId xmlns:a16="http://schemas.microsoft.com/office/drawing/2014/main" id="{FD73C17B-6EB5-A442-BE94-FAF0772FB2D4}"/>
                </a:ext>
              </a:extLst>
            </p:cNvPr>
            <p:cNvGrpSpPr/>
            <p:nvPr/>
          </p:nvGrpSpPr>
          <p:grpSpPr>
            <a:xfrm rot="20869649">
              <a:off x="4261049" y="2893085"/>
              <a:ext cx="946413" cy="900924"/>
              <a:chOff x="4319109" y="2681706"/>
              <a:chExt cx="946413" cy="900924"/>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flipH="1" flipV="1">
                <a:off x="4386114" y="2681706"/>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a:off x="4319109" y="2785440"/>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9" name="群組 28">
              <a:extLst>
                <a:ext uri="{FF2B5EF4-FFF2-40B4-BE49-F238E27FC236}">
                  <a16:creationId xmlns:a16="http://schemas.microsoft.com/office/drawing/2014/main" id="{936E27ED-F016-B646-8C57-5D2472074B63}"/>
                </a:ext>
              </a:extLst>
            </p:cNvPr>
            <p:cNvGrpSpPr/>
            <p:nvPr/>
          </p:nvGrpSpPr>
          <p:grpSpPr>
            <a:xfrm>
              <a:off x="2939334" y="2239981"/>
              <a:ext cx="1317990" cy="1393477"/>
              <a:chOff x="2562468" y="2152826"/>
              <a:chExt cx="1317990" cy="1393477"/>
            </a:xfrm>
          </p:grpSpPr>
          <p:sp>
            <p:nvSpPr>
              <p:cNvPr id="43" name="文字方塊 42">
                <a:extLst>
                  <a:ext uri="{FF2B5EF4-FFF2-40B4-BE49-F238E27FC236}">
                    <a16:creationId xmlns:a16="http://schemas.microsoft.com/office/drawing/2014/main" id="{E2239689-D2BE-8F40-8EAF-EE7C22BAFD95}"/>
                  </a:ext>
                </a:extLst>
              </p:cNvPr>
              <p:cNvSpPr txBox="1"/>
              <p:nvPr/>
            </p:nvSpPr>
            <p:spPr>
              <a:xfrm>
                <a:off x="2562468" y="3238526"/>
                <a:ext cx="1317990" cy="307777"/>
              </a:xfrm>
              <a:prstGeom prst="rect">
                <a:avLst/>
              </a:prstGeom>
              <a:noFill/>
            </p:spPr>
            <p:txBody>
              <a:bodyPr wrap="none" rtlCol="0">
                <a:spAutoFit/>
              </a:bodyPr>
              <a:lstStyle/>
              <a:p>
                <a:r>
                  <a:rPr kumimoji="1" lang="en-US" altLang="zh-TW" b="1" dirty="0" err="1">
                    <a:latin typeface="Times New Roman" panose="02020603050405020304" pitchFamily="18" charset="0"/>
                    <a:cs typeface="Times New Roman" panose="02020603050405020304" pitchFamily="18" charset="0"/>
                  </a:rPr>
                  <a:t>Etherscan</a:t>
                </a:r>
                <a:r>
                  <a:rPr kumimoji="1" lang="en-US" altLang="zh-TW" b="1" dirty="0">
                    <a:latin typeface="Times New Roman" panose="02020603050405020304" pitchFamily="18" charset="0"/>
                    <a:cs typeface="Times New Roman" panose="02020603050405020304" pitchFamily="18" charset="0"/>
                  </a:rPr>
                  <a:t>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8"/>
              <a:stretch>
                <a:fillRect/>
              </a:stretch>
            </p:blipFill>
            <p:spPr>
              <a:xfrm>
                <a:off x="2691700" y="2152826"/>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A5B6B13E-1F3E-C44A-86D0-6ED897477D61}"/>
                </a:ext>
              </a:extLst>
            </p:cNvPr>
            <p:cNvGrpSpPr/>
            <p:nvPr/>
          </p:nvGrpSpPr>
          <p:grpSpPr>
            <a:xfrm>
              <a:off x="437779" y="3171260"/>
              <a:ext cx="1299974" cy="1960605"/>
              <a:chOff x="775858" y="3141759"/>
              <a:chExt cx="1299974" cy="1960605"/>
            </a:xfrm>
          </p:grpSpPr>
          <p:grpSp>
            <p:nvGrpSpPr>
              <p:cNvPr id="124" name="群組 123">
                <a:extLst>
                  <a:ext uri="{FF2B5EF4-FFF2-40B4-BE49-F238E27FC236}">
                    <a16:creationId xmlns:a16="http://schemas.microsoft.com/office/drawing/2014/main" id="{46E81F90-F94B-0445-BD50-E8BCD30356C2}"/>
                  </a:ext>
                </a:extLst>
              </p:cNvPr>
              <p:cNvGrpSpPr/>
              <p:nvPr/>
            </p:nvGrpSpPr>
            <p:grpSpPr>
              <a:xfrm>
                <a:off x="775858" y="3474207"/>
                <a:ext cx="1299974" cy="1628157"/>
                <a:chOff x="438944" y="3238862"/>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9"/>
                <a:stretch>
                  <a:fillRect/>
                </a:stretch>
              </p:blipFill>
              <p:spPr>
                <a:xfrm>
                  <a:off x="438944" y="3238862"/>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1386" y="4528465"/>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sp>
            <p:nvSpPr>
              <p:cNvPr id="22" name="文字方塊 21">
                <a:extLst>
                  <a:ext uri="{FF2B5EF4-FFF2-40B4-BE49-F238E27FC236}">
                    <a16:creationId xmlns:a16="http://schemas.microsoft.com/office/drawing/2014/main" id="{FA7B04D0-9B09-2C4C-8952-054889E9D7CC}"/>
                  </a:ext>
                </a:extLst>
              </p:cNvPr>
              <p:cNvSpPr txBox="1"/>
              <p:nvPr/>
            </p:nvSpPr>
            <p:spPr>
              <a:xfrm>
                <a:off x="964277" y="3141759"/>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grpSp>
          <p:nvGrpSpPr>
            <p:cNvPr id="81" name="群組 80">
              <a:extLst>
                <a:ext uri="{FF2B5EF4-FFF2-40B4-BE49-F238E27FC236}">
                  <a16:creationId xmlns:a16="http://schemas.microsoft.com/office/drawing/2014/main" id="{88A453AB-17FF-5446-9418-11B28BD61910}"/>
                </a:ext>
              </a:extLst>
            </p:cNvPr>
            <p:cNvGrpSpPr/>
            <p:nvPr/>
          </p:nvGrpSpPr>
          <p:grpSpPr>
            <a:xfrm>
              <a:off x="6446579" y="166310"/>
              <a:ext cx="2279771" cy="1141248"/>
              <a:chOff x="292893" y="3760669"/>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292893" y="4116935"/>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1074515" y="4116934"/>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1856138" y="4116934"/>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292893" y="3807002"/>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1135260" y="3760669"/>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86ED3AE6-1309-4A46-9AF3-82794DB4CE68}"/>
                </a:ext>
              </a:extLst>
            </p:cNvPr>
            <p:cNvGrpSpPr/>
            <p:nvPr/>
          </p:nvGrpSpPr>
          <p:grpSpPr>
            <a:xfrm>
              <a:off x="576870" y="93102"/>
              <a:ext cx="1438821" cy="1297827"/>
              <a:chOff x="610526" y="162231"/>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610526" y="812866"/>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121545" y="162231"/>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33755" y="812866"/>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49962" y="470726"/>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131331" y="1096621"/>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58834" y="469968"/>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814551" y="1183059"/>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714968" y="433024"/>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226363" y="886985"/>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33971" y="433024"/>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9607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80" name="圖片 79">
            <a:extLst>
              <a:ext uri="{FF2B5EF4-FFF2-40B4-BE49-F238E27FC236}">
                <a16:creationId xmlns:a16="http://schemas.microsoft.com/office/drawing/2014/main" id="{0F1DEDCD-A471-F149-AEAD-27375C64CBF3}"/>
              </a:ext>
            </a:extLst>
          </p:cNvPr>
          <p:cNvPicPr>
            <a:picLocks noChangeAspect="1"/>
          </p:cNvPicPr>
          <p:nvPr/>
        </p:nvPicPr>
        <p:blipFill>
          <a:blip r:embed="rId4"/>
          <a:stretch>
            <a:fillRect/>
          </a:stretch>
        </p:blipFill>
        <p:spPr>
          <a:xfrm>
            <a:off x="2836" y="0"/>
            <a:ext cx="9138328" cy="5143500"/>
          </a:xfrm>
          <a:prstGeom prst="rect">
            <a:avLst/>
          </a:prstGeom>
        </p:spPr>
      </p:pic>
    </p:spTree>
    <p:extLst>
      <p:ext uri="{BB962C8B-B14F-4D97-AF65-F5344CB8AC3E}">
        <p14:creationId xmlns:p14="http://schemas.microsoft.com/office/powerpoint/2010/main" val="149431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2294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交易記錄與查詢功能：紀錄數位貨幣的歷史交易，並提供時間範圍、區塊範圍等查詢服務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44" name="群組 43">
            <a:extLst>
              <a:ext uri="{FF2B5EF4-FFF2-40B4-BE49-F238E27FC236}">
                <a16:creationId xmlns:a16="http://schemas.microsoft.com/office/drawing/2014/main" id="{5F41DF51-1015-D245-A055-02FC0AEBC011}"/>
              </a:ext>
            </a:extLst>
          </p:cNvPr>
          <p:cNvGrpSpPr/>
          <p:nvPr/>
        </p:nvGrpSpPr>
        <p:grpSpPr>
          <a:xfrm>
            <a:off x="633710" y="2835049"/>
            <a:ext cx="7876579" cy="2177276"/>
            <a:chOff x="442622" y="2681359"/>
            <a:chExt cx="8181093" cy="2196216"/>
          </a:xfrm>
        </p:grpSpPr>
        <p:sp>
          <p:nvSpPr>
            <p:cNvPr id="6" name="圓角化對角線角落矩形 5">
              <a:extLst>
                <a:ext uri="{FF2B5EF4-FFF2-40B4-BE49-F238E27FC236}">
                  <a16:creationId xmlns:a16="http://schemas.microsoft.com/office/drawing/2014/main" id="{60107FDE-3DBB-0C4F-8155-203EED6F2DAF}"/>
                </a:ext>
              </a:extLst>
            </p:cNvPr>
            <p:cNvSpPr/>
            <p:nvPr/>
          </p:nvSpPr>
          <p:spPr>
            <a:xfrm>
              <a:off x="1908313" y="4337574"/>
              <a:ext cx="5221357" cy="54000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b="1" dirty="0">
                  <a:solidFill>
                    <a:schemeClr val="tx1"/>
                  </a:solidFill>
                  <a:latin typeface="DengXian" panose="02010600030101010101" pitchFamily="2" charset="-122"/>
                  <a:ea typeface="DengXian" panose="02010600030101010101" pitchFamily="2" charset="-122"/>
                </a:rPr>
                <a:t>區塊鏈</a:t>
              </a:r>
            </a:p>
          </p:txBody>
        </p:sp>
        <p:grpSp>
          <p:nvGrpSpPr>
            <p:cNvPr id="8" name="群組 7">
              <a:extLst>
                <a:ext uri="{FF2B5EF4-FFF2-40B4-BE49-F238E27FC236}">
                  <a16:creationId xmlns:a16="http://schemas.microsoft.com/office/drawing/2014/main" id="{918865DB-0742-FC46-96EB-E8693715460F}"/>
                </a:ext>
              </a:extLst>
            </p:cNvPr>
            <p:cNvGrpSpPr/>
            <p:nvPr/>
          </p:nvGrpSpPr>
          <p:grpSpPr>
            <a:xfrm>
              <a:off x="442622" y="3015025"/>
              <a:ext cx="934004" cy="1326662"/>
              <a:chOff x="442622" y="3015025"/>
              <a:chExt cx="934004" cy="1326662"/>
            </a:xfrm>
          </p:grpSpPr>
          <p:pic>
            <p:nvPicPr>
              <p:cNvPr id="4" name="圖片 3">
                <a:extLst>
                  <a:ext uri="{FF2B5EF4-FFF2-40B4-BE49-F238E27FC236}">
                    <a16:creationId xmlns:a16="http://schemas.microsoft.com/office/drawing/2014/main" id="{AEC70C3D-0F5A-5A4E-97C3-778487576865}"/>
                  </a:ext>
                </a:extLst>
              </p:cNvPr>
              <p:cNvPicPr>
                <a:picLocks noChangeAspect="1"/>
              </p:cNvPicPr>
              <p:nvPr/>
            </p:nvPicPr>
            <p:blipFill>
              <a:blip r:embed="rId4"/>
              <a:stretch>
                <a:fillRect/>
              </a:stretch>
            </p:blipFill>
            <p:spPr>
              <a:xfrm>
                <a:off x="442622" y="3015025"/>
                <a:ext cx="934004" cy="934004"/>
              </a:xfrm>
              <a:prstGeom prst="rect">
                <a:avLst/>
              </a:prstGeom>
            </p:spPr>
          </p:pic>
          <p:sp>
            <p:nvSpPr>
              <p:cNvPr id="7" name="文字方塊 6">
                <a:extLst>
                  <a:ext uri="{FF2B5EF4-FFF2-40B4-BE49-F238E27FC236}">
                    <a16:creationId xmlns:a16="http://schemas.microsoft.com/office/drawing/2014/main" id="{2E91B412-3E18-1E43-8857-00FC159EFB54}"/>
                  </a:ext>
                </a:extLst>
              </p:cNvPr>
              <p:cNvSpPr txBox="1"/>
              <p:nvPr/>
            </p:nvSpPr>
            <p:spPr>
              <a:xfrm>
                <a:off x="547986" y="4033910"/>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匯款人</a:t>
                </a:r>
              </a:p>
            </p:txBody>
          </p:sp>
        </p:grpSp>
        <p:grpSp>
          <p:nvGrpSpPr>
            <p:cNvPr id="9" name="群組 8">
              <a:extLst>
                <a:ext uri="{FF2B5EF4-FFF2-40B4-BE49-F238E27FC236}">
                  <a16:creationId xmlns:a16="http://schemas.microsoft.com/office/drawing/2014/main" id="{8927C544-5277-DD4B-8C04-F66C32060A05}"/>
                </a:ext>
              </a:extLst>
            </p:cNvPr>
            <p:cNvGrpSpPr/>
            <p:nvPr/>
          </p:nvGrpSpPr>
          <p:grpSpPr>
            <a:xfrm>
              <a:off x="7689711" y="3015025"/>
              <a:ext cx="934004" cy="1322549"/>
              <a:chOff x="7689711" y="3015025"/>
              <a:chExt cx="934004" cy="1322549"/>
            </a:xfrm>
          </p:grpSpPr>
          <p:pic>
            <p:nvPicPr>
              <p:cNvPr id="18" name="圖片 17">
                <a:extLst>
                  <a:ext uri="{FF2B5EF4-FFF2-40B4-BE49-F238E27FC236}">
                    <a16:creationId xmlns:a16="http://schemas.microsoft.com/office/drawing/2014/main" id="{82A8BA60-2BE1-B543-8315-A6253527AE2A}"/>
                  </a:ext>
                </a:extLst>
              </p:cNvPr>
              <p:cNvPicPr>
                <a:picLocks noChangeAspect="1"/>
              </p:cNvPicPr>
              <p:nvPr/>
            </p:nvPicPr>
            <p:blipFill>
              <a:blip r:embed="rId4"/>
              <a:stretch>
                <a:fillRect/>
              </a:stretch>
            </p:blipFill>
            <p:spPr>
              <a:xfrm>
                <a:off x="7689711" y="3015025"/>
                <a:ext cx="934004" cy="934004"/>
              </a:xfrm>
              <a:prstGeom prst="rect">
                <a:avLst/>
              </a:prstGeom>
            </p:spPr>
          </p:pic>
          <p:sp>
            <p:nvSpPr>
              <p:cNvPr id="19" name="文字方塊 18">
                <a:extLst>
                  <a:ext uri="{FF2B5EF4-FFF2-40B4-BE49-F238E27FC236}">
                    <a16:creationId xmlns:a16="http://schemas.microsoft.com/office/drawing/2014/main" id="{66DF00A5-CAE2-F04C-8280-D76E069D3C49}"/>
                  </a:ext>
                </a:extLst>
              </p:cNvPr>
              <p:cNvSpPr txBox="1"/>
              <p:nvPr/>
            </p:nvSpPr>
            <p:spPr>
              <a:xfrm>
                <a:off x="7795075" y="4029797"/>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收款人</a:t>
                </a:r>
              </a:p>
            </p:txBody>
          </p:sp>
        </p:grpSp>
        <p:sp>
          <p:nvSpPr>
            <p:cNvPr id="10" name="向右箭號 9">
              <a:extLst>
                <a:ext uri="{FF2B5EF4-FFF2-40B4-BE49-F238E27FC236}">
                  <a16:creationId xmlns:a16="http://schemas.microsoft.com/office/drawing/2014/main" id="{0E581466-CFBE-AF48-8E71-AF70F8592A7D}"/>
                </a:ext>
              </a:extLst>
            </p:cNvPr>
            <p:cNvSpPr/>
            <p:nvPr/>
          </p:nvSpPr>
          <p:spPr>
            <a:xfrm rot="2398821">
              <a:off x="1376626" y="4029797"/>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向右箭號 22">
              <a:extLst>
                <a:ext uri="{FF2B5EF4-FFF2-40B4-BE49-F238E27FC236}">
                  <a16:creationId xmlns:a16="http://schemas.microsoft.com/office/drawing/2014/main" id="{52127399-C5C2-2541-A2CB-82EF3FD5366E}"/>
                </a:ext>
              </a:extLst>
            </p:cNvPr>
            <p:cNvSpPr/>
            <p:nvPr/>
          </p:nvSpPr>
          <p:spPr>
            <a:xfrm rot="19253316">
              <a:off x="7219611" y="3979021"/>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向右箭號 28">
              <a:extLst>
                <a:ext uri="{FF2B5EF4-FFF2-40B4-BE49-F238E27FC236}">
                  <a16:creationId xmlns:a16="http://schemas.microsoft.com/office/drawing/2014/main" id="{BDA1E57D-C017-404C-9CA3-6FBC36546A03}"/>
                </a:ext>
              </a:extLst>
            </p:cNvPr>
            <p:cNvSpPr/>
            <p:nvPr/>
          </p:nvSpPr>
          <p:spPr>
            <a:xfrm rot="16200000">
              <a:off x="2263813" y="3773982"/>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629139-B9B2-EB49-86A5-B7134DF9AC07}"/>
                </a:ext>
              </a:extLst>
            </p:cNvPr>
            <p:cNvGrpSpPr/>
            <p:nvPr/>
          </p:nvGrpSpPr>
          <p:grpSpPr>
            <a:xfrm>
              <a:off x="2184249" y="2681360"/>
              <a:ext cx="902811" cy="838172"/>
              <a:chOff x="2184249" y="2681360"/>
              <a:chExt cx="902811" cy="838172"/>
            </a:xfrm>
          </p:grpSpPr>
          <p:pic>
            <p:nvPicPr>
              <p:cNvPr id="12" name="圖片 11">
                <a:extLst>
                  <a:ext uri="{FF2B5EF4-FFF2-40B4-BE49-F238E27FC236}">
                    <a16:creationId xmlns:a16="http://schemas.microsoft.com/office/drawing/2014/main" id="{96C60A25-8BD5-3E4D-9C52-C619FB1118B7}"/>
                  </a:ext>
                </a:extLst>
              </p:cNvPr>
              <p:cNvPicPr>
                <a:picLocks noChangeAspect="1"/>
              </p:cNvPicPr>
              <p:nvPr/>
            </p:nvPicPr>
            <p:blipFill>
              <a:blip r:embed="rId5"/>
              <a:stretch>
                <a:fillRect/>
              </a:stretch>
            </p:blipFill>
            <p:spPr>
              <a:xfrm>
                <a:off x="2357979" y="2681360"/>
                <a:ext cx="540001" cy="540001"/>
              </a:xfrm>
              <a:prstGeom prst="rect">
                <a:avLst/>
              </a:prstGeom>
            </p:spPr>
          </p:pic>
          <p:sp>
            <p:nvSpPr>
              <p:cNvPr id="14" name="文字方塊 13">
                <a:extLst>
                  <a:ext uri="{FF2B5EF4-FFF2-40B4-BE49-F238E27FC236}">
                    <a16:creationId xmlns:a16="http://schemas.microsoft.com/office/drawing/2014/main" id="{1B7F4DAB-638E-5D4F-9EC9-91F14605D0FF}"/>
                  </a:ext>
                </a:extLst>
              </p:cNvPr>
              <p:cNvSpPr txBox="1"/>
              <p:nvPr/>
            </p:nvSpPr>
            <p:spPr>
              <a:xfrm>
                <a:off x="2184249" y="321175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1" name="群組 20">
              <a:extLst>
                <a:ext uri="{FF2B5EF4-FFF2-40B4-BE49-F238E27FC236}">
                  <a16:creationId xmlns:a16="http://schemas.microsoft.com/office/drawing/2014/main" id="{16DE367D-F2CC-5B47-A726-B4E0FEF7699A}"/>
                </a:ext>
              </a:extLst>
            </p:cNvPr>
            <p:cNvGrpSpPr/>
            <p:nvPr/>
          </p:nvGrpSpPr>
          <p:grpSpPr>
            <a:xfrm>
              <a:off x="3477369" y="2681359"/>
              <a:ext cx="902811" cy="852293"/>
              <a:chOff x="3477369" y="2681359"/>
              <a:chExt cx="902811" cy="852293"/>
            </a:xfrm>
          </p:grpSpPr>
          <p:pic>
            <p:nvPicPr>
              <p:cNvPr id="26" name="圖片 25">
                <a:extLst>
                  <a:ext uri="{FF2B5EF4-FFF2-40B4-BE49-F238E27FC236}">
                    <a16:creationId xmlns:a16="http://schemas.microsoft.com/office/drawing/2014/main" id="{8F5235C8-B91D-0C4D-959A-19D93B31D6F5}"/>
                  </a:ext>
                </a:extLst>
              </p:cNvPr>
              <p:cNvPicPr>
                <a:picLocks noChangeAspect="1"/>
              </p:cNvPicPr>
              <p:nvPr/>
            </p:nvPicPr>
            <p:blipFill>
              <a:blip r:embed="rId5"/>
              <a:stretch>
                <a:fillRect/>
              </a:stretch>
            </p:blipFill>
            <p:spPr>
              <a:xfrm>
                <a:off x="3660659" y="2681359"/>
                <a:ext cx="540001" cy="540001"/>
              </a:xfrm>
              <a:prstGeom prst="rect">
                <a:avLst/>
              </a:prstGeom>
            </p:spPr>
          </p:pic>
          <p:sp>
            <p:nvSpPr>
              <p:cNvPr id="32" name="文字方塊 31">
                <a:extLst>
                  <a:ext uri="{FF2B5EF4-FFF2-40B4-BE49-F238E27FC236}">
                    <a16:creationId xmlns:a16="http://schemas.microsoft.com/office/drawing/2014/main" id="{3372E0ED-1227-B142-A222-31AB3250ED75}"/>
                  </a:ext>
                </a:extLst>
              </p:cNvPr>
              <p:cNvSpPr txBox="1"/>
              <p:nvPr/>
            </p:nvSpPr>
            <p:spPr>
              <a:xfrm>
                <a:off x="3477369"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2" name="群組 21">
              <a:extLst>
                <a:ext uri="{FF2B5EF4-FFF2-40B4-BE49-F238E27FC236}">
                  <a16:creationId xmlns:a16="http://schemas.microsoft.com/office/drawing/2014/main" id="{5BF05E6E-23F0-4C4B-B5EF-6DD356F060D9}"/>
                </a:ext>
              </a:extLst>
            </p:cNvPr>
            <p:cNvGrpSpPr/>
            <p:nvPr/>
          </p:nvGrpSpPr>
          <p:grpSpPr>
            <a:xfrm>
              <a:off x="4711277" y="2681359"/>
              <a:ext cx="902811" cy="852293"/>
              <a:chOff x="4711277" y="2681359"/>
              <a:chExt cx="902811" cy="852293"/>
            </a:xfrm>
          </p:grpSpPr>
          <p:pic>
            <p:nvPicPr>
              <p:cNvPr id="27" name="圖片 26">
                <a:extLst>
                  <a:ext uri="{FF2B5EF4-FFF2-40B4-BE49-F238E27FC236}">
                    <a16:creationId xmlns:a16="http://schemas.microsoft.com/office/drawing/2014/main" id="{A2C5354D-F2B5-BD47-9E0A-063A3027B8AA}"/>
                  </a:ext>
                </a:extLst>
              </p:cNvPr>
              <p:cNvPicPr>
                <a:picLocks noChangeAspect="1"/>
              </p:cNvPicPr>
              <p:nvPr/>
            </p:nvPicPr>
            <p:blipFill>
              <a:blip r:embed="rId5"/>
              <a:stretch>
                <a:fillRect/>
              </a:stretch>
            </p:blipFill>
            <p:spPr>
              <a:xfrm>
                <a:off x="4886315" y="2681359"/>
                <a:ext cx="540001" cy="540001"/>
              </a:xfrm>
              <a:prstGeom prst="rect">
                <a:avLst/>
              </a:prstGeom>
            </p:spPr>
          </p:pic>
          <p:sp>
            <p:nvSpPr>
              <p:cNvPr id="33" name="文字方塊 32">
                <a:extLst>
                  <a:ext uri="{FF2B5EF4-FFF2-40B4-BE49-F238E27FC236}">
                    <a16:creationId xmlns:a16="http://schemas.microsoft.com/office/drawing/2014/main" id="{DFE5DCD0-7F5A-5A49-9AEB-A4513E7F2FF7}"/>
                  </a:ext>
                </a:extLst>
              </p:cNvPr>
              <p:cNvSpPr txBox="1"/>
              <p:nvPr/>
            </p:nvSpPr>
            <p:spPr>
              <a:xfrm>
                <a:off x="4711277"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4" name="群組 23">
              <a:extLst>
                <a:ext uri="{FF2B5EF4-FFF2-40B4-BE49-F238E27FC236}">
                  <a16:creationId xmlns:a16="http://schemas.microsoft.com/office/drawing/2014/main" id="{14D9347F-7019-6A48-B165-3C4336E923D2}"/>
                </a:ext>
              </a:extLst>
            </p:cNvPr>
            <p:cNvGrpSpPr/>
            <p:nvPr/>
          </p:nvGrpSpPr>
          <p:grpSpPr>
            <a:xfrm>
              <a:off x="5912898" y="2681359"/>
              <a:ext cx="902811" cy="852293"/>
              <a:chOff x="5912898" y="2681359"/>
              <a:chExt cx="902811" cy="852293"/>
            </a:xfrm>
          </p:grpSpPr>
          <p:pic>
            <p:nvPicPr>
              <p:cNvPr id="28" name="圖片 27">
                <a:extLst>
                  <a:ext uri="{FF2B5EF4-FFF2-40B4-BE49-F238E27FC236}">
                    <a16:creationId xmlns:a16="http://schemas.microsoft.com/office/drawing/2014/main" id="{5EE4D10E-5E93-454D-8FBA-87D479845DEA}"/>
                  </a:ext>
                </a:extLst>
              </p:cNvPr>
              <p:cNvPicPr>
                <a:picLocks noChangeAspect="1"/>
              </p:cNvPicPr>
              <p:nvPr/>
            </p:nvPicPr>
            <p:blipFill>
              <a:blip r:embed="rId5"/>
              <a:stretch>
                <a:fillRect/>
              </a:stretch>
            </p:blipFill>
            <p:spPr>
              <a:xfrm>
                <a:off x="6124706" y="2681359"/>
                <a:ext cx="540001" cy="540001"/>
              </a:xfrm>
              <a:prstGeom prst="rect">
                <a:avLst/>
              </a:prstGeom>
            </p:spPr>
          </p:pic>
          <p:sp>
            <p:nvSpPr>
              <p:cNvPr id="34" name="文字方塊 33">
                <a:extLst>
                  <a:ext uri="{FF2B5EF4-FFF2-40B4-BE49-F238E27FC236}">
                    <a16:creationId xmlns:a16="http://schemas.microsoft.com/office/drawing/2014/main" id="{3500151B-A349-B042-BF4C-2DCF887DD74A}"/>
                  </a:ext>
                </a:extLst>
              </p:cNvPr>
              <p:cNvSpPr txBox="1"/>
              <p:nvPr/>
            </p:nvSpPr>
            <p:spPr>
              <a:xfrm>
                <a:off x="5912898"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pic>
          <p:nvPicPr>
            <p:cNvPr id="30" name="圖片 29">
              <a:extLst>
                <a:ext uri="{FF2B5EF4-FFF2-40B4-BE49-F238E27FC236}">
                  <a16:creationId xmlns:a16="http://schemas.microsoft.com/office/drawing/2014/main" id="{B0CF45EA-31D5-E94B-A300-F1DCFE6D092A}"/>
                </a:ext>
              </a:extLst>
            </p:cNvPr>
            <p:cNvPicPr>
              <a:picLocks noChangeAspect="1"/>
            </p:cNvPicPr>
            <p:nvPr/>
          </p:nvPicPr>
          <p:blipFill>
            <a:blip r:embed="rId6"/>
            <a:stretch>
              <a:fillRect/>
            </a:stretch>
          </p:blipFill>
          <p:spPr>
            <a:xfrm>
              <a:off x="4086343" y="3759293"/>
              <a:ext cx="339439" cy="339439"/>
            </a:xfrm>
            <a:prstGeom prst="rect">
              <a:avLst/>
            </a:prstGeom>
          </p:spPr>
        </p:pic>
        <p:sp>
          <p:nvSpPr>
            <p:cNvPr id="41" name="向右箭號 40">
              <a:extLst>
                <a:ext uri="{FF2B5EF4-FFF2-40B4-BE49-F238E27FC236}">
                  <a16:creationId xmlns:a16="http://schemas.microsoft.com/office/drawing/2014/main" id="{04E90CDD-EA21-0144-9402-E1151DDE7912}"/>
                </a:ext>
              </a:extLst>
            </p:cNvPr>
            <p:cNvSpPr/>
            <p:nvPr/>
          </p:nvSpPr>
          <p:spPr>
            <a:xfrm rot="16200000">
              <a:off x="3582326" y="3795966"/>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向右箭號 41">
              <a:extLst>
                <a:ext uri="{FF2B5EF4-FFF2-40B4-BE49-F238E27FC236}">
                  <a16:creationId xmlns:a16="http://schemas.microsoft.com/office/drawing/2014/main" id="{AF3C67B4-D03E-9842-8831-8709E41103EE}"/>
                </a:ext>
              </a:extLst>
            </p:cNvPr>
            <p:cNvSpPr/>
            <p:nvPr/>
          </p:nvSpPr>
          <p:spPr>
            <a:xfrm rot="16200000">
              <a:off x="4799213" y="3815128"/>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向右箭號 42">
              <a:extLst>
                <a:ext uri="{FF2B5EF4-FFF2-40B4-BE49-F238E27FC236}">
                  <a16:creationId xmlns:a16="http://schemas.microsoft.com/office/drawing/2014/main" id="{F6AB1D37-E5B9-3E4D-9384-78B2CFBD25D1}"/>
                </a:ext>
              </a:extLst>
            </p:cNvPr>
            <p:cNvSpPr/>
            <p:nvPr/>
          </p:nvSpPr>
          <p:spPr>
            <a:xfrm rot="16200000">
              <a:off x="5995818" y="3811481"/>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 name="圖片 35">
              <a:extLst>
                <a:ext uri="{FF2B5EF4-FFF2-40B4-BE49-F238E27FC236}">
                  <a16:creationId xmlns:a16="http://schemas.microsoft.com/office/drawing/2014/main" id="{6FCA368E-F9AB-EA48-8007-CD13FF96E2DA}"/>
                </a:ext>
              </a:extLst>
            </p:cNvPr>
            <p:cNvPicPr>
              <a:picLocks noChangeAspect="1"/>
            </p:cNvPicPr>
            <p:nvPr/>
          </p:nvPicPr>
          <p:blipFill>
            <a:blip r:embed="rId7"/>
            <a:stretch>
              <a:fillRect/>
            </a:stretch>
          </p:blipFill>
          <p:spPr>
            <a:xfrm>
              <a:off x="2715536" y="3750149"/>
              <a:ext cx="357729" cy="357729"/>
            </a:xfrm>
            <a:prstGeom prst="rect">
              <a:avLst/>
            </a:prstGeom>
          </p:spPr>
        </p:pic>
        <p:pic>
          <p:nvPicPr>
            <p:cNvPr id="38" name="圖片 37">
              <a:extLst>
                <a:ext uri="{FF2B5EF4-FFF2-40B4-BE49-F238E27FC236}">
                  <a16:creationId xmlns:a16="http://schemas.microsoft.com/office/drawing/2014/main" id="{283455E1-098E-9A40-BD4B-F35D7A9FA90A}"/>
                </a:ext>
              </a:extLst>
            </p:cNvPr>
            <p:cNvPicPr>
              <a:picLocks noChangeAspect="1"/>
            </p:cNvPicPr>
            <p:nvPr/>
          </p:nvPicPr>
          <p:blipFill>
            <a:blip r:embed="rId8"/>
            <a:stretch>
              <a:fillRect/>
            </a:stretch>
          </p:blipFill>
          <p:spPr>
            <a:xfrm>
              <a:off x="5330093" y="3772494"/>
              <a:ext cx="317094" cy="317094"/>
            </a:xfrm>
            <a:prstGeom prst="rect">
              <a:avLst/>
            </a:prstGeom>
          </p:spPr>
        </p:pic>
        <p:pic>
          <p:nvPicPr>
            <p:cNvPr id="40" name="圖片 39">
              <a:extLst>
                <a:ext uri="{FF2B5EF4-FFF2-40B4-BE49-F238E27FC236}">
                  <a16:creationId xmlns:a16="http://schemas.microsoft.com/office/drawing/2014/main" id="{929E3518-4EFC-7948-9AD2-A0FCA6E3C520}"/>
                </a:ext>
              </a:extLst>
            </p:cNvPr>
            <p:cNvPicPr>
              <a:picLocks noChangeAspect="1"/>
            </p:cNvPicPr>
            <p:nvPr/>
          </p:nvPicPr>
          <p:blipFill>
            <a:blip r:embed="rId9"/>
            <a:stretch>
              <a:fillRect/>
            </a:stretch>
          </p:blipFill>
          <p:spPr>
            <a:xfrm>
              <a:off x="6493106" y="3775123"/>
              <a:ext cx="307777" cy="307777"/>
            </a:xfrm>
            <a:prstGeom prst="rect">
              <a:avLst/>
            </a:prstGeom>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15319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2408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35565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0" y="34576"/>
            <a:ext cx="9144000" cy="507434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85E3923C-751A-1842-B780-60CB674445D5}"/>
              </a:ext>
            </a:extLst>
          </p:cNvPr>
          <p:cNvPicPr>
            <a:picLocks noChangeAspect="1"/>
          </p:cNvPicPr>
          <p:nvPr/>
        </p:nvPicPr>
        <p:blipFill>
          <a:blip r:embed="rId4"/>
          <a:stretch>
            <a:fillRect/>
          </a:stretch>
        </p:blipFill>
        <p:spPr>
          <a:xfrm>
            <a:off x="0" y="185876"/>
            <a:ext cx="9144000" cy="4771748"/>
          </a:xfrm>
          <a:prstGeom prst="rect">
            <a:avLst/>
          </a:prstGeom>
        </p:spPr>
      </p:pic>
    </p:spTree>
    <p:extLst>
      <p:ext uri="{BB962C8B-B14F-4D97-AF65-F5344CB8AC3E}">
        <p14:creationId xmlns:p14="http://schemas.microsoft.com/office/powerpoint/2010/main" val="224594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1ED757B8-E3E2-F844-9FAE-AA7F46A712FE}"/>
              </a:ext>
            </a:extLst>
          </p:cNvPr>
          <p:cNvPicPr>
            <a:picLocks noChangeAspect="1"/>
          </p:cNvPicPr>
          <p:nvPr/>
        </p:nvPicPr>
        <p:blipFill>
          <a:blip r:embed="rId4"/>
          <a:stretch>
            <a:fillRect/>
          </a:stretch>
        </p:blipFill>
        <p:spPr>
          <a:xfrm>
            <a:off x="207528" y="0"/>
            <a:ext cx="4153439" cy="5143500"/>
          </a:xfrm>
          <a:prstGeom prst="rect">
            <a:avLst/>
          </a:prstGeom>
        </p:spPr>
      </p:pic>
      <p:pic>
        <p:nvPicPr>
          <p:cNvPr id="6" name="圖片 5">
            <a:extLst>
              <a:ext uri="{FF2B5EF4-FFF2-40B4-BE49-F238E27FC236}">
                <a16:creationId xmlns:a16="http://schemas.microsoft.com/office/drawing/2014/main" id="{459A7C3B-02C5-3042-96B1-EB5F2F09C755}"/>
              </a:ext>
            </a:extLst>
          </p:cNvPr>
          <p:cNvPicPr>
            <a:picLocks noChangeAspect="1"/>
          </p:cNvPicPr>
          <p:nvPr/>
        </p:nvPicPr>
        <p:blipFill>
          <a:blip r:embed="rId5"/>
          <a:stretch>
            <a:fillRect/>
          </a:stretch>
        </p:blipFill>
        <p:spPr>
          <a:xfrm>
            <a:off x="5052662" y="0"/>
            <a:ext cx="3779638" cy="5143500"/>
          </a:xfrm>
          <a:prstGeom prst="rect">
            <a:avLst/>
          </a:prstGeom>
        </p:spPr>
      </p:pic>
      <p:sp>
        <p:nvSpPr>
          <p:cNvPr id="9" name="矩形 8">
            <a:extLst>
              <a:ext uri="{FF2B5EF4-FFF2-40B4-BE49-F238E27FC236}">
                <a16:creationId xmlns:a16="http://schemas.microsoft.com/office/drawing/2014/main" id="{39FA185C-619E-8A4D-A6C3-31F36AB2DF74}"/>
              </a:ext>
            </a:extLst>
          </p:cNvPr>
          <p:cNvSpPr/>
          <p:nvPr/>
        </p:nvSpPr>
        <p:spPr>
          <a:xfrm>
            <a:off x="5301205" y="0"/>
            <a:ext cx="3275636" cy="101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08625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CFE5CE30-2BCA-7A47-B8D5-AE66766DCB81}"/>
              </a:ext>
            </a:extLst>
          </p:cNvPr>
          <p:cNvPicPr>
            <a:picLocks noChangeAspect="1"/>
          </p:cNvPicPr>
          <p:nvPr/>
        </p:nvPicPr>
        <p:blipFill>
          <a:blip r:embed="rId4"/>
          <a:stretch>
            <a:fillRect/>
          </a:stretch>
        </p:blipFill>
        <p:spPr>
          <a:xfrm>
            <a:off x="2697740" y="0"/>
            <a:ext cx="3748520" cy="5143500"/>
          </a:xfrm>
          <a:prstGeom prst="rect">
            <a:avLst/>
          </a:prstGeom>
        </p:spPr>
      </p:pic>
    </p:spTree>
    <p:extLst>
      <p:ext uri="{BB962C8B-B14F-4D97-AF65-F5344CB8AC3E}">
        <p14:creationId xmlns:p14="http://schemas.microsoft.com/office/powerpoint/2010/main" val="1285598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402E6E29-06F3-194A-B4B7-881256B2D240}"/>
              </a:ext>
            </a:extLst>
          </p:cNvPr>
          <p:cNvPicPr>
            <a:picLocks noChangeAspect="1"/>
          </p:cNvPicPr>
          <p:nvPr/>
        </p:nvPicPr>
        <p:blipFill>
          <a:blip r:embed="rId4"/>
          <a:stretch>
            <a:fillRect/>
          </a:stretch>
        </p:blipFill>
        <p:spPr>
          <a:xfrm>
            <a:off x="25224" y="0"/>
            <a:ext cx="9093552" cy="5143500"/>
          </a:xfrm>
          <a:prstGeom prst="rect">
            <a:avLst/>
          </a:prstGeom>
        </p:spPr>
      </p:pic>
    </p:spTree>
    <p:extLst>
      <p:ext uri="{BB962C8B-B14F-4D97-AF65-F5344CB8AC3E}">
        <p14:creationId xmlns:p14="http://schemas.microsoft.com/office/powerpoint/2010/main" val="1120083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F3505844-64D5-1342-8064-5C5B7B0331DD}"/>
              </a:ext>
            </a:extLst>
          </p:cNvPr>
          <p:cNvPicPr>
            <a:picLocks noChangeAspect="1"/>
          </p:cNvPicPr>
          <p:nvPr/>
        </p:nvPicPr>
        <p:blipFill>
          <a:blip r:embed="rId4"/>
          <a:stretch>
            <a:fillRect/>
          </a:stretch>
        </p:blipFill>
        <p:spPr>
          <a:xfrm>
            <a:off x="611960" y="0"/>
            <a:ext cx="7920080" cy="5143500"/>
          </a:xfrm>
          <a:prstGeom prst="rect">
            <a:avLst/>
          </a:prstGeom>
        </p:spPr>
      </p:pic>
    </p:spTree>
    <p:extLst>
      <p:ext uri="{BB962C8B-B14F-4D97-AF65-F5344CB8AC3E}">
        <p14:creationId xmlns:p14="http://schemas.microsoft.com/office/powerpoint/2010/main" val="314102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3D5B25FC-329A-8D4D-9104-DE77E0689686}"/>
              </a:ext>
            </a:extLst>
          </p:cNvPr>
          <p:cNvPicPr>
            <a:picLocks noChangeAspect="1"/>
          </p:cNvPicPr>
          <p:nvPr/>
        </p:nvPicPr>
        <p:blipFill>
          <a:blip r:embed="rId4"/>
          <a:stretch>
            <a:fillRect/>
          </a:stretch>
        </p:blipFill>
        <p:spPr>
          <a:xfrm>
            <a:off x="735508" y="0"/>
            <a:ext cx="7672984" cy="5143500"/>
          </a:xfrm>
          <a:prstGeom prst="rect">
            <a:avLst/>
          </a:prstGeom>
        </p:spPr>
      </p:pic>
    </p:spTree>
    <p:extLst>
      <p:ext uri="{BB962C8B-B14F-4D97-AF65-F5344CB8AC3E}">
        <p14:creationId xmlns:p14="http://schemas.microsoft.com/office/powerpoint/2010/main" val="478358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相關技術與文獻</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228162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AC874F44-27E5-564E-A449-B123A0F9E319}"/>
              </a:ext>
            </a:extLst>
          </p:cNvPr>
          <p:cNvPicPr>
            <a:picLocks noChangeAspect="1"/>
          </p:cNvPicPr>
          <p:nvPr/>
        </p:nvPicPr>
        <p:blipFill>
          <a:blip r:embed="rId4"/>
          <a:stretch>
            <a:fillRect/>
          </a:stretch>
        </p:blipFill>
        <p:spPr>
          <a:xfrm>
            <a:off x="222542" y="0"/>
            <a:ext cx="8698915" cy="5143500"/>
          </a:xfrm>
          <a:prstGeom prst="rect">
            <a:avLst/>
          </a:prstGeom>
        </p:spPr>
      </p:pic>
    </p:spTree>
    <p:extLst>
      <p:ext uri="{BB962C8B-B14F-4D97-AF65-F5344CB8AC3E}">
        <p14:creationId xmlns:p14="http://schemas.microsoft.com/office/powerpoint/2010/main" val="2501757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D7E85F61-6C81-D647-850B-CDDC78719349}"/>
              </a:ext>
            </a:extLst>
          </p:cNvPr>
          <p:cNvPicPr>
            <a:picLocks noChangeAspect="1"/>
          </p:cNvPicPr>
          <p:nvPr/>
        </p:nvPicPr>
        <p:blipFill>
          <a:blip r:embed="rId4"/>
          <a:stretch>
            <a:fillRect/>
          </a:stretch>
        </p:blipFill>
        <p:spPr>
          <a:xfrm>
            <a:off x="0" y="516770"/>
            <a:ext cx="9144000" cy="4109960"/>
          </a:xfrm>
          <a:prstGeom prst="rect">
            <a:avLst/>
          </a:prstGeom>
        </p:spPr>
      </p:pic>
    </p:spTree>
    <p:extLst>
      <p:ext uri="{BB962C8B-B14F-4D97-AF65-F5344CB8AC3E}">
        <p14:creationId xmlns:p14="http://schemas.microsoft.com/office/powerpoint/2010/main" val="3403539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C08AD209-505B-7941-BF08-E7154767BEEE}"/>
              </a:ext>
            </a:extLst>
          </p:cNvPr>
          <p:cNvPicPr>
            <a:picLocks noChangeAspect="1"/>
          </p:cNvPicPr>
          <p:nvPr/>
        </p:nvPicPr>
        <p:blipFill>
          <a:blip r:embed="rId4"/>
          <a:stretch>
            <a:fillRect/>
          </a:stretch>
        </p:blipFill>
        <p:spPr>
          <a:xfrm>
            <a:off x="0" y="863889"/>
            <a:ext cx="9144000" cy="3415721"/>
          </a:xfrm>
          <a:prstGeom prst="rect">
            <a:avLst/>
          </a:prstGeom>
        </p:spPr>
      </p:pic>
    </p:spTree>
    <p:extLst>
      <p:ext uri="{BB962C8B-B14F-4D97-AF65-F5344CB8AC3E}">
        <p14:creationId xmlns:p14="http://schemas.microsoft.com/office/powerpoint/2010/main" val="2048089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78AC97A1-26CE-BB40-B28A-ECE377A7F0D3}"/>
              </a:ext>
            </a:extLst>
          </p:cNvPr>
          <p:cNvPicPr>
            <a:picLocks noChangeAspect="1"/>
          </p:cNvPicPr>
          <p:nvPr/>
        </p:nvPicPr>
        <p:blipFill>
          <a:blip r:embed="rId4"/>
          <a:stretch>
            <a:fillRect/>
          </a:stretch>
        </p:blipFill>
        <p:spPr>
          <a:xfrm>
            <a:off x="143979" y="0"/>
            <a:ext cx="8856042" cy="5143500"/>
          </a:xfrm>
          <a:prstGeom prst="rect">
            <a:avLst/>
          </a:prstGeom>
        </p:spPr>
      </p:pic>
    </p:spTree>
    <p:extLst>
      <p:ext uri="{BB962C8B-B14F-4D97-AF65-F5344CB8AC3E}">
        <p14:creationId xmlns:p14="http://schemas.microsoft.com/office/powerpoint/2010/main" val="1481442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5DC3A3EA-5622-6C40-84AE-F6FFB61F27FD}"/>
              </a:ext>
            </a:extLst>
          </p:cNvPr>
          <p:cNvPicPr>
            <a:picLocks noChangeAspect="1"/>
          </p:cNvPicPr>
          <p:nvPr/>
        </p:nvPicPr>
        <p:blipFill>
          <a:blip r:embed="rId4"/>
          <a:stretch>
            <a:fillRect/>
          </a:stretch>
        </p:blipFill>
        <p:spPr>
          <a:xfrm>
            <a:off x="0" y="709232"/>
            <a:ext cx="9144000" cy="3725036"/>
          </a:xfrm>
          <a:prstGeom prst="rect">
            <a:avLst/>
          </a:prstGeom>
        </p:spPr>
      </p:pic>
    </p:spTree>
    <p:extLst>
      <p:ext uri="{BB962C8B-B14F-4D97-AF65-F5344CB8AC3E}">
        <p14:creationId xmlns:p14="http://schemas.microsoft.com/office/powerpoint/2010/main" val="1255543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BF51FFAD-52A5-034C-ADAA-F673D313930F}"/>
              </a:ext>
            </a:extLst>
          </p:cNvPr>
          <p:cNvPicPr>
            <a:picLocks noChangeAspect="1"/>
          </p:cNvPicPr>
          <p:nvPr/>
        </p:nvPicPr>
        <p:blipFill>
          <a:blip r:embed="rId4"/>
          <a:stretch>
            <a:fillRect/>
          </a:stretch>
        </p:blipFill>
        <p:spPr>
          <a:xfrm>
            <a:off x="0" y="1266068"/>
            <a:ext cx="9144000" cy="2611364"/>
          </a:xfrm>
          <a:prstGeom prst="rect">
            <a:avLst/>
          </a:prstGeom>
        </p:spPr>
      </p:pic>
    </p:spTree>
    <p:extLst>
      <p:ext uri="{BB962C8B-B14F-4D97-AF65-F5344CB8AC3E}">
        <p14:creationId xmlns:p14="http://schemas.microsoft.com/office/powerpoint/2010/main" val="2305852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未來方向建議</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數位貨幣流向追蹤：透過</a:t>
            </a:r>
            <a:r>
              <a:rPr lang="zh-TW" altLang="en-US" sz="2400" dirty="0">
                <a:solidFill>
                  <a:srgbClr val="FF0000"/>
                </a:solidFill>
                <a:latin typeface="標楷體" panose="03000509000000000000" pitchFamily="65" charset="-120"/>
                <a:ea typeface="標楷體" panose="03000509000000000000" pitchFamily="65" charset="-120"/>
              </a:rPr>
              <a:t>資料分析與追查</a:t>
            </a:r>
            <a:r>
              <a:rPr lang="zh-TW" altLang="en-US" sz="2400" dirty="0">
                <a:solidFill>
                  <a:schemeClr val="dk1"/>
                </a:solidFill>
                <a:latin typeface="標楷體" panose="03000509000000000000" pitchFamily="65" charset="-120"/>
                <a:ea typeface="標楷體" panose="03000509000000000000" pitchFamily="65" charset="-120"/>
              </a:rPr>
              <a:t>，評估各個錢包地址是否存有洗錢之動機等</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納入監理機制：於每一種數位貨幣之智能合約中加入一</a:t>
            </a:r>
            <a:r>
              <a:rPr lang="zh-TW" altLang="en-US" sz="2400" dirty="0">
                <a:solidFill>
                  <a:srgbClr val="FF0000"/>
                </a:solidFill>
                <a:latin typeface="標楷體" panose="03000509000000000000" pitchFamily="65" charset="-120"/>
                <a:ea typeface="標楷體" panose="03000509000000000000" pitchFamily="65" charset="-120"/>
              </a:rPr>
              <a:t>監理者角色</a:t>
            </a:r>
            <a:r>
              <a:rPr lang="zh-TW" altLang="en-US" sz="2400" dirty="0">
                <a:solidFill>
                  <a:schemeClr val="dk1"/>
                </a:solidFill>
                <a:latin typeface="標楷體" panose="03000509000000000000" pitchFamily="65" charset="-120"/>
                <a:ea typeface="標楷體" panose="03000509000000000000" pitchFamily="65" charset="-120"/>
              </a:rPr>
              <a:t>，並監聽該數位貨幣之所有交易內容；或是所有交易街需經由監理者認可才可發送，藉此達到監管與治理的效果</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 </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sz="3200" dirty="0" err="1">
                <a:latin typeface="標楷體" panose="03000509000000000000" pitchFamily="65" charset="-120"/>
                <a:ea typeface="標楷體" panose="03000509000000000000" pitchFamily="65" charset="-120"/>
              </a:rPr>
              <a:t>感謝聆聽</a:t>
            </a:r>
            <a:endParaRPr sz="3200" dirty="0"/>
          </a:p>
        </p:txBody>
      </p:sp>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61E67F33-285A-6F40-94E4-157A36DC32E5}"/>
              </a:ext>
            </a:extLst>
          </p:cNvPr>
          <p:cNvPicPr>
            <a:picLocks noChangeAspect="1"/>
          </p:cNvPicPr>
          <p:nvPr/>
        </p:nvPicPr>
        <p:blipFill>
          <a:blip r:embed="rId4"/>
          <a:stretch>
            <a:fillRect/>
          </a:stretch>
        </p:blipFill>
        <p:spPr>
          <a:xfrm>
            <a:off x="458860" y="1888491"/>
            <a:ext cx="8226279" cy="23997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保有區塊鏈特性：不可改變性、數字資產的建立和移動</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無法取得數位貨幣之實際交易數量</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Tree>
    <p:extLst>
      <p:ext uri="{BB962C8B-B14F-4D97-AF65-F5344CB8AC3E}">
        <p14:creationId xmlns:p14="http://schemas.microsoft.com/office/powerpoint/2010/main" val="267715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無法獲取智能合約內部資訊</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Tree>
    <p:extLst>
      <p:ext uri="{BB962C8B-B14F-4D97-AF65-F5344CB8AC3E}">
        <p14:creationId xmlns:p14="http://schemas.microsoft.com/office/powerpoint/2010/main" val="24373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交易雙方、時間、數量等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暫時提供範圍搜索功能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119593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儲存數位貨幣交易紀錄於區塊鏈中</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Private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智能合約開發</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利用跨鏈技術存取鏈上資訊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62943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區塊鏈</a:t>
            </a:r>
            <a:r>
              <a:rPr lang="zh-TW" altLang="en-US" sz="2400" dirty="0">
                <a:solidFill>
                  <a:schemeClr val="tx1"/>
                </a:solidFill>
                <a:latin typeface="標楷體" panose="03000509000000000000" pitchFamily="65" charset="-120"/>
                <a:ea typeface="標楷體" panose="03000509000000000000" pitchFamily="65" charset="-120"/>
              </a:rPr>
              <a:t>：許多節點共同維護的帳本</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智能合約</a:t>
            </a:r>
            <a:r>
              <a:rPr lang="zh-TW" altLang="en-US" sz="2400" dirty="0">
                <a:solidFill>
                  <a:schemeClr val="tx1"/>
                </a:solidFill>
                <a:latin typeface="標楷體" panose="03000509000000000000" pitchFamily="65" charset="-120"/>
                <a:ea typeface="標楷體" panose="03000509000000000000" pitchFamily="65" charset="-120"/>
              </a:rPr>
              <a:t>：執行在區塊鏈上的程式碼</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跨鏈技術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261937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12677</TotalTime>
  <Words>2850</Words>
  <Application>Microsoft Office PowerPoint</Application>
  <PresentationFormat>如螢幕大小 (16:9)</PresentationFormat>
  <Paragraphs>175</Paragraphs>
  <Slides>38</Slides>
  <Notes>38</Notes>
  <HiddenSlides>1</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38</vt:i4>
      </vt:variant>
    </vt:vector>
  </HeadingPairs>
  <TitlesOfParts>
    <vt:vector size="46" baseType="lpstr">
      <vt:lpstr>DengXian</vt:lpstr>
      <vt:lpstr>Microsoft JhengHei</vt:lpstr>
      <vt:lpstr>新細明體</vt:lpstr>
      <vt:lpstr>標楷體</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背景動機  </vt:lpstr>
      <vt:lpstr>相關技術與文獻  </vt:lpstr>
      <vt:lpstr>BigChainDB</vt:lpstr>
      <vt:lpstr>Ethereum Query Language</vt:lpstr>
      <vt:lpstr>Etherscan</vt:lpstr>
      <vt:lpstr>系統設計</vt:lpstr>
      <vt:lpstr>技術背景</vt:lpstr>
      <vt:lpstr>區塊鏈</vt:lpstr>
      <vt:lpstr>區塊鏈</vt:lpstr>
      <vt:lpstr>區塊鏈</vt:lpstr>
      <vt:lpstr>區塊鏈</vt:lpstr>
      <vt:lpstr>智能合約</vt:lpstr>
      <vt:lpstr>跨鏈技術</vt:lpstr>
      <vt:lpstr>跨鏈技術</vt:lpstr>
      <vt:lpstr>系統實作</vt:lpstr>
      <vt:lpstr>PowerPoint 簡報</vt:lpstr>
      <vt:lpstr>PowerPoint 簡報</vt:lpstr>
      <vt:lpstr>網頁架構圖</vt:lpstr>
      <vt:lpstr>智能合約與Oraclize(Provable)服務</vt:lpstr>
      <vt:lpstr>交易內容處理方法(Solidity)</vt:lpstr>
      <vt:lpstr>「區塊範圍」與「時間範圍」查詢功能</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實作中遭遇的難題</vt:lpstr>
      <vt:lpstr>未來方向建議</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Windows 使用者</cp:lastModifiedBy>
  <cp:revision>261</cp:revision>
  <dcterms:modified xsi:type="dcterms:W3CDTF">2020-10-29T03:33:57Z</dcterms:modified>
</cp:coreProperties>
</file>